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25"/>
  </p:handoutMasterIdLst>
  <p:sldIdLst>
    <p:sldId id="369" r:id="rId2"/>
    <p:sldId id="380" r:id="rId3"/>
    <p:sldId id="379" r:id="rId4"/>
    <p:sldId id="381" r:id="rId5"/>
    <p:sldId id="370" r:id="rId6"/>
    <p:sldId id="371" r:id="rId7"/>
    <p:sldId id="358" r:id="rId8"/>
    <p:sldId id="359" r:id="rId9"/>
    <p:sldId id="372" r:id="rId10"/>
    <p:sldId id="360" r:id="rId11"/>
    <p:sldId id="382" r:id="rId12"/>
    <p:sldId id="361" r:id="rId13"/>
    <p:sldId id="363" r:id="rId14"/>
    <p:sldId id="364" r:id="rId15"/>
    <p:sldId id="365" r:id="rId16"/>
    <p:sldId id="383" r:id="rId17"/>
    <p:sldId id="366" r:id="rId18"/>
    <p:sldId id="375" r:id="rId19"/>
    <p:sldId id="367" r:id="rId20"/>
    <p:sldId id="368" r:id="rId21"/>
    <p:sldId id="373" r:id="rId22"/>
    <p:sldId id="374" r:id="rId23"/>
    <p:sldId id="355" r:id="rId24"/>
  </p:sldIdLst>
  <p:sldSz cx="12192000" cy="6858000"/>
  <p:notesSz cx="6858000" cy="9144000"/>
  <p:embeddedFontLs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HY헤드라인M" panose="02030600000101010101" pitchFamily="18" charset="-127"/>
      <p:regular r:id="rId30"/>
    </p:embeddedFont>
    <p:embeddedFont>
      <p:font typeface="HY견명조" panose="0203060000010101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Wingdings 2" panose="05020102010507070707" pitchFamily="18" charset="2"/>
      <p:regular r:id="rId34"/>
    </p:embeddedFont>
    <p:embeddedFont>
      <p:font typeface="HY견고딕" panose="02030600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3945"/>
    <a:srgbClr val="215968"/>
    <a:srgbClr val="F2B8B4"/>
    <a:srgbClr val="EC9892"/>
    <a:srgbClr val="F8E6C7"/>
    <a:srgbClr val="D9838B"/>
    <a:srgbClr val="C0504D"/>
    <a:srgbClr val="F4E9E9"/>
    <a:srgbClr val="EEEFEF"/>
    <a:srgbClr val="D37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35" d="100"/>
          <a:sy n="135" d="100"/>
        </p:scale>
        <p:origin x="198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2022-02-14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gradFill flip="none" rotWithShape="1">
          <a:gsLst>
            <a:gs pos="96460">
              <a:srgbClr val="F2B8B4"/>
            </a:gs>
            <a:gs pos="0">
              <a:srgbClr val="FFFEFE"/>
            </a:gs>
            <a:gs pos="72000">
              <a:srgbClr val="F9DCDA"/>
            </a:gs>
            <a:gs pos="49000">
              <a:schemeClr val="bg1">
                <a:alpha val="76000"/>
                <a:lumMod val="87000"/>
                <a:lumOff val="1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39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 flip="none" rotWithShape="1">
          <a:gsLst>
            <a:gs pos="0">
              <a:srgbClr val="FFFEFE"/>
            </a:gs>
            <a:gs pos="61000">
              <a:srgbClr val="F9DCDA"/>
            </a:gs>
            <a:gs pos="41000">
              <a:schemeClr val="bg1">
                <a:alpha val="76000"/>
                <a:lumMod val="92000"/>
                <a:lumOff val="8000"/>
              </a:schemeClr>
            </a:gs>
            <a:gs pos="99000">
              <a:srgbClr val="D9838B"/>
            </a:gs>
            <a:gs pos="80000">
              <a:srgbClr val="F2B8B4"/>
            </a:gs>
          </a:gsLst>
          <a:lin ang="14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rcRect r="1250" b="21952"/>
          <a:stretch/>
        </p:blipFill>
        <p:spPr>
          <a:xfrm>
            <a:off x="7464152" y="2452388"/>
            <a:ext cx="4727848" cy="41449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제목 13"/>
          <p:cNvSpPr>
            <a:spLocks noGrp="1"/>
          </p:cNvSpPr>
          <p:nvPr>
            <p:ph type="title"/>
          </p:nvPr>
        </p:nvSpPr>
        <p:spPr>
          <a:xfrm>
            <a:off x="191344" y="2492896"/>
            <a:ext cx="7272807" cy="1125853"/>
          </a:xfrm>
        </p:spPr>
        <p:txBody>
          <a:bodyPr/>
          <a:lstStyle>
            <a:lvl1pPr algn="ctr">
              <a:defRPr sz="4800" b="0">
                <a:solidFill>
                  <a:srgbClr val="3F2E1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6681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 shadeToTitle="1">
        <a:gradFill flip="none" rotWithShape="1">
          <a:gsLst>
            <a:gs pos="39000">
              <a:srgbClr val="FFFFFF"/>
            </a:gs>
            <a:gs pos="0">
              <a:srgbClr val="FFFEFE"/>
            </a:gs>
            <a:gs pos="70000">
              <a:srgbClr val="F9DCDA"/>
            </a:gs>
            <a:gs pos="95000">
              <a:srgbClr val="F2B8B4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3"/>
          <p:cNvSpPr>
            <a:spLocks noGrp="1"/>
          </p:cNvSpPr>
          <p:nvPr>
            <p:ph type="title"/>
          </p:nvPr>
        </p:nvSpPr>
        <p:spPr>
          <a:xfrm>
            <a:off x="155340" y="2996952"/>
            <a:ext cx="11881320" cy="1125853"/>
          </a:xfrm>
        </p:spPr>
        <p:txBody>
          <a:bodyPr/>
          <a:lstStyle>
            <a:lvl1pPr algn="ctr">
              <a:defRPr sz="4800" b="0">
                <a:solidFill>
                  <a:srgbClr val="B9394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45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839417" y="1052736"/>
            <a:ext cx="10585176" cy="5544616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rgbClr val="B93945"/>
              </a:buClr>
              <a:buFont typeface="Wingdings" pitchFamily="2" charset="2"/>
              <a:buChar char="n"/>
              <a:defRPr sz="24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D9737E"/>
              </a:buClr>
              <a:buFont typeface="Wingdings" pitchFamily="2" charset="2"/>
              <a:buChar char="§"/>
              <a:defRPr sz="1800"/>
            </a:lvl2pPr>
            <a:lvl3pPr marL="628650" indent="-180975">
              <a:spcAft>
                <a:spcPts val="300"/>
              </a:spcAft>
              <a:buClr>
                <a:srgbClr val="D9737E"/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Clr>
                <a:srgbClr val="D9737E"/>
              </a:buClr>
              <a:buSzPct val="96000"/>
              <a:defRPr sz="14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sp>
        <p:nvSpPr>
          <p:cNvPr id="12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715145"/>
          </a:xfrm>
          <a:prstGeom prst="rect">
            <a:avLst/>
          </a:prstGeom>
          <a:solidFill>
            <a:srgbClr val="C0504D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239350" y="-22694"/>
            <a:ext cx="11748674" cy="715391"/>
          </a:xfrm>
        </p:spPr>
        <p:txBody>
          <a:bodyPr/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12673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385" y="230070"/>
            <a:ext cx="11161946" cy="620463"/>
          </a:xfrm>
        </p:spPr>
        <p:txBody>
          <a:bodyPr/>
          <a:lstStyle>
            <a:lvl1pPr algn="l">
              <a:defRPr sz="3600" b="0">
                <a:solidFill>
                  <a:srgbClr val="C0504D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5" y="1199656"/>
            <a:ext cx="11161945" cy="5397696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B93945"/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6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6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4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D991E63-66A8-46B9-A127-F1ACE6DCB804}"/>
              </a:ext>
            </a:extLst>
          </p:cNvPr>
          <p:cNvGrpSpPr/>
          <p:nvPr userDrawn="1"/>
        </p:nvGrpSpPr>
        <p:grpSpPr>
          <a:xfrm>
            <a:off x="538385" y="1025094"/>
            <a:ext cx="11161945" cy="0"/>
            <a:chOff x="538385" y="764704"/>
            <a:chExt cx="11161945" cy="0"/>
          </a:xfrm>
        </p:grpSpPr>
        <p:cxnSp>
          <p:nvCxnSpPr>
            <p:cNvPr id="16" name="직선 연결선 8">
              <a:extLst>
                <a:ext uri="{FF2B5EF4-FFF2-40B4-BE49-F238E27FC236}">
                  <a16:creationId xmlns:a16="http://schemas.microsoft.com/office/drawing/2014/main" xmlns="" id="{EE1932D5-6794-4CBA-9D62-7E3B00EDD359}"/>
                </a:ext>
              </a:extLst>
            </p:cNvPr>
            <p:cNvCxnSpPr/>
            <p:nvPr userDrawn="1"/>
          </p:nvCxnSpPr>
          <p:spPr>
            <a:xfrm>
              <a:off x="2832992" y="764704"/>
              <a:ext cx="3119669" cy="0"/>
            </a:xfrm>
            <a:prstGeom prst="line">
              <a:avLst/>
            </a:prstGeom>
            <a:ln w="76200">
              <a:solidFill>
                <a:srgbClr val="D3707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0">
              <a:extLst>
                <a:ext uri="{FF2B5EF4-FFF2-40B4-BE49-F238E27FC236}">
                  <a16:creationId xmlns:a16="http://schemas.microsoft.com/office/drawing/2014/main" xmlns="" id="{E5F930A2-856B-4AC9-8680-CA14CC3A9C3A}"/>
                </a:ext>
              </a:extLst>
            </p:cNvPr>
            <p:cNvCxnSpPr/>
            <p:nvPr userDrawn="1"/>
          </p:nvCxnSpPr>
          <p:spPr>
            <a:xfrm>
              <a:off x="5952662" y="764704"/>
              <a:ext cx="3119669" cy="0"/>
            </a:xfrm>
            <a:prstGeom prst="line">
              <a:avLst/>
            </a:prstGeom>
            <a:ln w="76200">
              <a:solidFill>
                <a:srgbClr val="F2B8B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2">
              <a:extLst>
                <a:ext uri="{FF2B5EF4-FFF2-40B4-BE49-F238E27FC236}">
                  <a16:creationId xmlns:a16="http://schemas.microsoft.com/office/drawing/2014/main" xmlns="" id="{FDAA0E11-0359-4460-B0AE-2AE3C69D1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72330" y="764704"/>
              <a:ext cx="2628000" cy="0"/>
            </a:xfrm>
            <a:prstGeom prst="line">
              <a:avLst/>
            </a:prstGeom>
            <a:ln w="76200">
              <a:solidFill>
                <a:srgbClr val="F8E6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3">
              <a:extLst>
                <a:ext uri="{FF2B5EF4-FFF2-40B4-BE49-F238E27FC236}">
                  <a16:creationId xmlns:a16="http://schemas.microsoft.com/office/drawing/2014/main" xmlns="" id="{F2823D7C-512F-4D3B-8788-968EEDFA7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8385" y="764704"/>
              <a:ext cx="2581284" cy="0"/>
            </a:xfrm>
            <a:prstGeom prst="line">
              <a:avLst/>
            </a:prstGeom>
            <a:ln w="76200">
              <a:solidFill>
                <a:srgbClr val="B9394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403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5" y="1199656"/>
            <a:ext cx="11161945" cy="5397696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B93945"/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6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6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4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D991E63-66A8-46B9-A127-F1ACE6DCB804}"/>
              </a:ext>
            </a:extLst>
          </p:cNvPr>
          <p:cNvGrpSpPr/>
          <p:nvPr userDrawn="1"/>
        </p:nvGrpSpPr>
        <p:grpSpPr>
          <a:xfrm>
            <a:off x="538385" y="1025094"/>
            <a:ext cx="11161945" cy="0"/>
            <a:chOff x="538385" y="764704"/>
            <a:chExt cx="11161945" cy="0"/>
          </a:xfrm>
        </p:grpSpPr>
        <p:cxnSp>
          <p:nvCxnSpPr>
            <p:cNvPr id="16" name="직선 연결선 8">
              <a:extLst>
                <a:ext uri="{FF2B5EF4-FFF2-40B4-BE49-F238E27FC236}">
                  <a16:creationId xmlns:a16="http://schemas.microsoft.com/office/drawing/2014/main" xmlns="" id="{EE1932D5-6794-4CBA-9D62-7E3B00EDD359}"/>
                </a:ext>
              </a:extLst>
            </p:cNvPr>
            <p:cNvCxnSpPr/>
            <p:nvPr userDrawn="1"/>
          </p:nvCxnSpPr>
          <p:spPr>
            <a:xfrm>
              <a:off x="2832992" y="764704"/>
              <a:ext cx="3119669" cy="0"/>
            </a:xfrm>
            <a:prstGeom prst="line">
              <a:avLst/>
            </a:prstGeom>
            <a:ln w="76200">
              <a:solidFill>
                <a:srgbClr val="D37079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0">
              <a:extLst>
                <a:ext uri="{FF2B5EF4-FFF2-40B4-BE49-F238E27FC236}">
                  <a16:creationId xmlns:a16="http://schemas.microsoft.com/office/drawing/2014/main" xmlns="" id="{E5F930A2-856B-4AC9-8680-CA14CC3A9C3A}"/>
                </a:ext>
              </a:extLst>
            </p:cNvPr>
            <p:cNvCxnSpPr/>
            <p:nvPr userDrawn="1"/>
          </p:nvCxnSpPr>
          <p:spPr>
            <a:xfrm>
              <a:off x="5952662" y="764704"/>
              <a:ext cx="3119669" cy="0"/>
            </a:xfrm>
            <a:prstGeom prst="line">
              <a:avLst/>
            </a:prstGeom>
            <a:ln w="76200">
              <a:solidFill>
                <a:srgbClr val="F2B8B4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2">
              <a:extLst>
                <a:ext uri="{FF2B5EF4-FFF2-40B4-BE49-F238E27FC236}">
                  <a16:creationId xmlns:a16="http://schemas.microsoft.com/office/drawing/2014/main" xmlns="" id="{FDAA0E11-0359-4460-B0AE-2AE3C69D18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72330" y="764704"/>
              <a:ext cx="2628000" cy="0"/>
            </a:xfrm>
            <a:prstGeom prst="line">
              <a:avLst/>
            </a:prstGeom>
            <a:ln w="76200">
              <a:solidFill>
                <a:srgbClr val="F8E6C7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3">
              <a:extLst>
                <a:ext uri="{FF2B5EF4-FFF2-40B4-BE49-F238E27FC236}">
                  <a16:creationId xmlns:a16="http://schemas.microsoft.com/office/drawing/2014/main" xmlns="" id="{F2823D7C-512F-4D3B-8788-968EEDFA77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8385" y="764704"/>
              <a:ext cx="2581284" cy="0"/>
            </a:xfrm>
            <a:prstGeom prst="line">
              <a:avLst/>
            </a:prstGeom>
            <a:ln w="76200">
              <a:solidFill>
                <a:srgbClr val="B9394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630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2423592" y="548680"/>
            <a:ext cx="7272808" cy="5908351"/>
            <a:chOff x="2423592" y="548680"/>
            <a:chExt cx="7272808" cy="5908351"/>
          </a:xfrm>
        </p:grpSpPr>
        <p:sp>
          <p:nvSpPr>
            <p:cNvPr id="6" name="Line 5"/>
            <p:cNvSpPr>
              <a:spLocks noChangeShapeType="1"/>
            </p:cNvSpPr>
            <p:nvPr userDrawn="1">
              <p:custDataLst>
                <p:tags r:id="rId1"/>
              </p:custDataLst>
            </p:nvPr>
          </p:nvSpPr>
          <p:spPr bwMode="auto">
            <a:xfrm>
              <a:off x="3342217" y="3418781"/>
              <a:ext cx="5535083" cy="0"/>
            </a:xfrm>
            <a:prstGeom prst="line">
              <a:avLst/>
            </a:prstGeom>
            <a:ln>
              <a:prstDash val="dash"/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1800"/>
            </a:p>
          </p:txBody>
        </p:sp>
        <p:sp>
          <p:nvSpPr>
            <p:cNvPr id="8" name="Line 5"/>
            <p:cNvSpPr>
              <a:spLocks noChangeShapeType="1"/>
            </p:cNvSpPr>
            <p:nvPr userDrawn="1">
              <p:custDataLst>
                <p:tags r:id="rId2"/>
              </p:custDataLst>
            </p:nvPr>
          </p:nvSpPr>
          <p:spPr bwMode="auto">
            <a:xfrm>
              <a:off x="3342217" y="3418781"/>
              <a:ext cx="5535083" cy="0"/>
            </a:xfrm>
            <a:prstGeom prst="line">
              <a:avLst/>
            </a:prstGeom>
            <a:ln>
              <a:prstDash val="dash"/>
              <a:headEnd/>
              <a:tailEnd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endParaRPr lang="ko-KR" altLang="en-US" sz="1800"/>
            </a:p>
          </p:txBody>
        </p:sp>
        <p:sp>
          <p:nvSpPr>
            <p:cNvPr id="11" name="Text Box 4"/>
            <p:cNvSpPr txBox="1"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3687233" y="3385216"/>
              <a:ext cx="487680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4400" b="1" dirty="0">
                  <a:solidFill>
                    <a:srgbClr val="D9D1D5"/>
                  </a:solidFill>
                  <a:latin typeface="HY견명조" pitchFamily="18" charset="-127"/>
                  <a:ea typeface="HY견명조" pitchFamily="18" charset="-127"/>
                </a:rPr>
                <a:t>Thank</a:t>
              </a:r>
              <a:r>
                <a:rPr lang="en-US" altLang="ko-KR" sz="4400" b="1" baseline="0" dirty="0">
                  <a:solidFill>
                    <a:srgbClr val="D9D1D5"/>
                  </a:solidFill>
                  <a:latin typeface="HY견명조" pitchFamily="18" charset="-127"/>
                  <a:ea typeface="HY견명조" pitchFamily="18" charset="-127"/>
                </a:rPr>
                <a:t> You</a:t>
              </a:r>
              <a:endParaRPr lang="en-US" altLang="ko-KR" sz="4400" b="1" dirty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endParaRPr>
            </a:p>
          </p:txBody>
        </p:sp>
        <p:sp>
          <p:nvSpPr>
            <p:cNvPr id="12" name="AutoShape 3"/>
            <p:cNvSpPr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>
              <a:off x="2423592" y="548680"/>
              <a:ext cx="7272808" cy="5908351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50000">
                  <a:srgbClr val="EEEEEE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8456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2022-02-14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7" r:id="rId2"/>
    <p:sldLayoutId id="2147483693" r:id="rId3"/>
    <p:sldLayoutId id="2147483691" r:id="rId4"/>
    <p:sldLayoutId id="2147483695" r:id="rId5"/>
    <p:sldLayoutId id="2147483696" r:id="rId6"/>
    <p:sldLayoutId id="2147483685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8">
            <a:extLst>
              <a:ext uri="{FF2B5EF4-FFF2-40B4-BE49-F238E27FC236}">
                <a16:creationId xmlns:a16="http://schemas.microsoft.com/office/drawing/2014/main" xmlns="" id="{086995A1-3267-4125-B953-A6F53465711E}"/>
              </a:ext>
            </a:extLst>
          </p:cNvPr>
          <p:cNvSpPr/>
          <p:nvPr/>
        </p:nvSpPr>
        <p:spPr>
          <a:xfrm>
            <a:off x="6240016" y="908720"/>
            <a:ext cx="4136304" cy="4863821"/>
          </a:xfrm>
          <a:prstGeom prst="roundRect">
            <a:avLst>
              <a:gd name="adj" fmla="val 5013"/>
            </a:avLst>
          </a:prstGeom>
          <a:solidFill>
            <a:schemeClr val="bg1"/>
          </a:solidFill>
          <a:ln w="539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[</a:t>
            </a:r>
            <a:r>
              <a:rPr kumimoji="0" lang="ko-KR" altLang="en-US" sz="2000" b="1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강의교안 이용 안내</a:t>
            </a:r>
            <a:r>
              <a:rPr kumimoji="0" lang="en-US" altLang="ko-KR" sz="2000" b="1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]</a:t>
            </a:r>
          </a:p>
          <a:p>
            <a:pPr marL="17145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kumimoji="0" lang="en-US" altLang="ko-KR" sz="1000" kern="1200" dirty="0">
              <a:solidFill>
                <a:schemeClr val="tx1"/>
              </a:solidFill>
              <a:latin typeface="+mn-lt"/>
              <a:ea typeface="맑은 고딕" pitchFamily="50" charset="-127"/>
              <a:cs typeface="+mn-cs"/>
            </a:endParaRPr>
          </a:p>
          <a:p>
            <a:pPr marL="171450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본 강의교안의 저작권은 </a:t>
            </a:r>
            <a:r>
              <a:rPr kumimoji="0" lang="en-US" altLang="ko-KR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/>
            </a:r>
            <a:br>
              <a:rPr kumimoji="0" lang="en-US" altLang="ko-KR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</a:br>
            <a:r>
              <a:rPr kumimoji="0" lang="ko-KR" altLang="en-US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저자와 </a:t>
            </a:r>
            <a:r>
              <a:rPr kumimoji="0" lang="ko-KR" altLang="en-US" sz="1400" kern="1200" dirty="0" err="1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한빛아카데미</a:t>
            </a:r>
            <a:r>
              <a:rPr kumimoji="0" lang="ko-KR" altLang="en-US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㈜에 있습니다</a:t>
            </a:r>
            <a:r>
              <a:rPr kumimoji="0" lang="en-US" altLang="ko-KR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.</a:t>
            </a:r>
            <a:r>
              <a:rPr kumimoji="0" lang="ko-KR" altLang="en-US" sz="1400" kern="1200" dirty="0">
                <a:solidFill>
                  <a:schemeClr val="tx1"/>
                </a:solidFill>
                <a:latin typeface="+mn-lt"/>
                <a:ea typeface="맑은 고딕" pitchFamily="50" charset="-127"/>
                <a:cs typeface="+mn-cs"/>
              </a:rPr>
              <a:t> </a:t>
            </a:r>
            <a:endParaRPr kumimoji="0" lang="en-US" altLang="ko-KR" sz="1400" kern="1200" dirty="0">
              <a:solidFill>
                <a:schemeClr val="tx1"/>
              </a:solidFill>
              <a:latin typeface="+mn-lt"/>
              <a:ea typeface="맑은 고딕" pitchFamily="50" charset="-127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1200" dirty="0">
              <a:solidFill>
                <a:schemeClr val="tx1"/>
              </a:solidFill>
              <a:latin typeface="+mn-lt"/>
              <a:ea typeface="맑은 고딕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908720"/>
            <a:ext cx="493951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0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 종류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F1D0A5-2669-4D90-8F0A-664E5C98570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340768"/>
            <a:ext cx="6065520" cy="50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97B0B95-1211-4E61-A289-BCFE79A6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B939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r>
              <a:rPr lang="en-US" altLang="ko-KR" dirty="0"/>
              <a:t> </a:t>
            </a:r>
            <a:r>
              <a:rPr lang="ko-KR" altLang="en-US" dirty="0"/>
              <a:t>자료구조와 알고리즘</a:t>
            </a:r>
          </a:p>
        </p:txBody>
      </p:sp>
    </p:spTree>
    <p:extLst>
      <p:ext uri="{BB962C8B-B14F-4D97-AF65-F5344CB8AC3E}">
        <p14:creationId xmlns:p14="http://schemas.microsoft.com/office/powerpoint/2010/main" val="134401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자료구조와 알고리즘의 관계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자료구조는 알고리즘 과목의 직전 단계이기도 하고</a:t>
            </a:r>
            <a:r>
              <a:rPr lang="en-US" altLang="ko-KR" dirty="0"/>
              <a:t>, </a:t>
            </a:r>
            <a:r>
              <a:rPr lang="ko-KR" altLang="en-US" dirty="0"/>
              <a:t>그 자체로 여러 알고리즘을 포함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767840"/>
            <a:ext cx="9296400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4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 표기법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자연어를 이용한 서술적 표현</a:t>
            </a:r>
            <a:endParaRPr lang="en-US" altLang="ko-KR" dirty="0"/>
          </a:p>
          <a:p>
            <a:pPr lvl="1"/>
            <a:r>
              <a:rPr lang="ko-KR" altLang="en-US" dirty="0"/>
              <a:t>서술적일 뿐만 아니라 쓰는 사람에 따라 일관성이나 명확성을 유지하기 어려움</a:t>
            </a:r>
            <a:endParaRPr lang="en-US" altLang="ko-KR" dirty="0"/>
          </a:p>
          <a:p>
            <a:pPr lvl="1"/>
            <a:r>
              <a:rPr lang="ko-KR" altLang="en-US" dirty="0"/>
              <a:t>누구라도 쉽게 이해하고 쓸 수 있어야 하는 알고리즘을 표현하는 데는 한계가 있음</a:t>
            </a:r>
            <a:endParaRPr lang="en-US" altLang="ko-KR" dirty="0"/>
          </a:p>
          <a:p>
            <a:pPr lvl="1"/>
            <a:endParaRPr lang="ko-KR" altLang="en-US" sz="1100" dirty="0"/>
          </a:p>
          <a:p>
            <a:r>
              <a:rPr lang="ko-KR" altLang="en-US" dirty="0"/>
              <a:t>순서도를 이용한 도식화</a:t>
            </a:r>
            <a:endParaRPr lang="en-US" altLang="ko-KR" dirty="0"/>
          </a:p>
          <a:p>
            <a:pPr lvl="1"/>
            <a:r>
              <a:rPr lang="ko-KR" altLang="en-US" dirty="0"/>
              <a:t>명령의 흐름을 쉽게 파악할 수 있지만 복잡한 알고리즘을 표현하는 데는 한계가 있음</a:t>
            </a:r>
            <a:endParaRPr lang="en-US" altLang="ko-KR" dirty="0"/>
          </a:p>
          <a:p>
            <a:pPr lvl="1"/>
            <a:endParaRPr lang="ko-KR" altLang="en-US" sz="1050" dirty="0"/>
          </a:p>
          <a:p>
            <a:r>
              <a:rPr lang="ko-KR" altLang="en-US" dirty="0"/>
              <a:t>프로그래밍 언어를 이용한 구체화</a:t>
            </a:r>
            <a:endParaRPr lang="en-US" altLang="ko-KR" dirty="0"/>
          </a:p>
          <a:p>
            <a:pPr lvl="1"/>
            <a:r>
              <a:rPr lang="ko-KR" altLang="en-US" dirty="0"/>
              <a:t>추가로 구체화할 필요가 없으나 해당 언어를 모르면 이해하기 어려움</a:t>
            </a:r>
            <a:endParaRPr lang="en-US" altLang="ko-KR" dirty="0"/>
          </a:p>
          <a:p>
            <a:pPr lvl="1"/>
            <a:r>
              <a:rPr lang="ko-KR" altLang="en-US" dirty="0"/>
              <a:t>다른 프로그래밍 언어로 프로그램을 개발하는 경우에는 다른 프로그래밍 언어로 변환해야 하므로 </a:t>
            </a:r>
            <a:r>
              <a:rPr lang="ko-KR" altLang="en-US" dirty="0" err="1"/>
              <a:t>범용성이</a:t>
            </a:r>
            <a:r>
              <a:rPr lang="ko-KR" altLang="en-US" dirty="0"/>
              <a:t> 떨어짐</a:t>
            </a:r>
            <a:endParaRPr lang="en-US" altLang="ko-KR" dirty="0"/>
          </a:p>
          <a:p>
            <a:pPr lvl="1"/>
            <a:endParaRPr lang="ko-KR" altLang="en-US" sz="1100" dirty="0"/>
          </a:p>
          <a:p>
            <a:r>
              <a:rPr lang="ko-KR" altLang="en-US" dirty="0"/>
              <a:t>가상코드를 이용한 추상화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가상코드</a:t>
            </a:r>
            <a:r>
              <a:rPr lang="en-US" altLang="ko-KR" baseline="30000" dirty="0"/>
              <a:t>Pseudo-Code</a:t>
            </a:r>
            <a:r>
              <a:rPr lang="ko-KR" altLang="en-US" dirty="0"/>
              <a:t>는 직접 실행할 수는 없지만 일반적인 프로그래밍 언어와 형태가 유사해 프로그래밍 언어로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구체화하기가 쉬움</a:t>
            </a:r>
          </a:p>
        </p:txBody>
      </p:sp>
    </p:spTree>
    <p:extLst>
      <p:ext uri="{BB962C8B-B14F-4D97-AF65-F5344CB8AC3E}">
        <p14:creationId xmlns:p14="http://schemas.microsoft.com/office/powerpoint/2010/main" val="396626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일반적인 알고리즘 표기법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8C01AAD-9572-4D83-9D53-94169B1C09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052736"/>
            <a:ext cx="9258300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4" y="1146473"/>
            <a:ext cx="6582834" cy="52459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책에서 사용하는 알고리즘 표기법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63552" y="1542517"/>
            <a:ext cx="93610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87488" y="5322935"/>
            <a:ext cx="1944216" cy="432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99456" y="2946673"/>
            <a:ext cx="360040" cy="12241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084877" y="1308490"/>
            <a:ext cx="122691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35">
            <a:extLst>
              <a:ext uri="{FF2B5EF4-FFF2-40B4-BE49-F238E27FC236}">
                <a16:creationId xmlns:a16="http://schemas.microsoft.com/office/drawing/2014/main" xmlns="" id="{F8404AB2-B2D6-4A4E-8B4B-2550FA02D403}"/>
              </a:ext>
            </a:extLst>
          </p:cNvPr>
          <p:cNvSpPr/>
          <p:nvPr/>
        </p:nvSpPr>
        <p:spPr>
          <a:xfrm>
            <a:off x="2141754" y="1231836"/>
            <a:ext cx="389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sym typeface="Wingdings 2" panose="05020102010507070707" pitchFamily="18" charset="2"/>
              </a:rPr>
              <a:t>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직사각형 35">
            <a:extLst>
              <a:ext uri="{FF2B5EF4-FFF2-40B4-BE49-F238E27FC236}">
                <a16:creationId xmlns:a16="http://schemas.microsoft.com/office/drawing/2014/main" xmlns="" id="{C746AD5E-99FE-42C8-958B-DC838F89E04C}"/>
              </a:ext>
            </a:extLst>
          </p:cNvPr>
          <p:cNvSpPr/>
          <p:nvPr/>
        </p:nvSpPr>
        <p:spPr>
          <a:xfrm>
            <a:off x="2959370" y="1453555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sym typeface="Wingdings 2" panose="05020102010507070707" pitchFamily="18" charset="2"/>
              </a:rPr>
              <a:t>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직사각형 35">
            <a:extLst>
              <a:ext uri="{FF2B5EF4-FFF2-40B4-BE49-F238E27FC236}">
                <a16:creationId xmlns:a16="http://schemas.microsoft.com/office/drawing/2014/main" xmlns="" id="{E1BED75C-8903-4A9E-A5FE-24E039366A88}"/>
              </a:ext>
            </a:extLst>
          </p:cNvPr>
          <p:cNvSpPr/>
          <p:nvPr/>
        </p:nvSpPr>
        <p:spPr>
          <a:xfrm>
            <a:off x="893977" y="290602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sym typeface="Wingdings 2" panose="05020102010507070707" pitchFamily="18" charset="2"/>
              </a:rPr>
              <a:t>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35">
            <a:extLst>
              <a:ext uri="{FF2B5EF4-FFF2-40B4-BE49-F238E27FC236}">
                <a16:creationId xmlns:a16="http://schemas.microsoft.com/office/drawing/2014/main" xmlns="" id="{020A1C2E-372C-4916-B514-335B26FA3A6B}"/>
              </a:ext>
            </a:extLst>
          </p:cNvPr>
          <p:cNvSpPr/>
          <p:nvPr/>
        </p:nvSpPr>
        <p:spPr>
          <a:xfrm>
            <a:off x="1152390" y="5252317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sym typeface="Wingdings 2" panose="05020102010507070707" pitchFamily="18" charset="2"/>
              </a:rPr>
              <a:t>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직사각형 35">
            <a:extLst>
              <a:ext uri="{FF2B5EF4-FFF2-40B4-BE49-F238E27FC236}">
                <a16:creationId xmlns:a16="http://schemas.microsoft.com/office/drawing/2014/main" xmlns="" id="{52E0EEED-25C2-4F1A-B8D4-A92C49DC6961}"/>
              </a:ext>
            </a:extLst>
          </p:cNvPr>
          <p:cNvSpPr/>
          <p:nvPr/>
        </p:nvSpPr>
        <p:spPr>
          <a:xfrm>
            <a:off x="1847528" y="5466953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dirty="0">
                <a:solidFill>
                  <a:srgbClr val="FF0000"/>
                </a:solidFill>
                <a:sym typeface="Wingdings 2" panose="05020102010507070707" pitchFamily="18" charset="2"/>
              </a:rPr>
              <a:t>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xmlns="" id="{299661BC-7716-4934-8A4A-7662CEB2A58B}"/>
              </a:ext>
            </a:extLst>
          </p:cNvPr>
          <p:cNvSpPr txBox="1">
            <a:spLocks/>
          </p:cNvSpPr>
          <p:nvPr/>
        </p:nvSpPr>
        <p:spPr bwMode="auto">
          <a:xfrm>
            <a:off x="6629052" y="1124744"/>
            <a:ext cx="5108089" cy="291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rgbClr val="B93945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§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600"/>
              </a:spcAft>
              <a:buClr>
                <a:srgbClr val="D9737E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D9737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66700">
              <a:buClr>
                <a:srgbClr val="FF0000"/>
              </a:buClr>
              <a:buFont typeface="Wingdings 2" panose="05020102010507070707" pitchFamily="18" charset="2"/>
              <a:buChar char="u"/>
            </a:pPr>
            <a:r>
              <a:rPr lang="ko-KR" altLang="en-US" dirty="0"/>
              <a:t>함수 시작</a:t>
            </a:r>
            <a:endParaRPr lang="en-US" altLang="ko-KR" dirty="0"/>
          </a:p>
          <a:p>
            <a:pPr marL="466725" lvl="1" indent="-285750">
              <a:buClr>
                <a:srgbClr val="FF0000"/>
              </a:buClr>
              <a:buFont typeface="Wingdings 2" panose="05020102010507070707" pitchFamily="18" charset="2"/>
              <a:buChar char="v"/>
            </a:pPr>
            <a:r>
              <a:rPr lang="en-US" altLang="ko-KR" dirty="0"/>
              <a:t>then </a:t>
            </a:r>
            <a:r>
              <a:rPr lang="ko-KR" altLang="en-US" dirty="0"/>
              <a:t>생략</a:t>
            </a:r>
            <a:endParaRPr lang="en-US" altLang="ko-KR" dirty="0"/>
          </a:p>
          <a:p>
            <a:pPr marL="466725" lvl="1" indent="-285750">
              <a:buClr>
                <a:srgbClr val="FF0000"/>
              </a:buClr>
              <a:buFont typeface="Wingdings 2" panose="05020102010507070707" pitchFamily="18" charset="2"/>
              <a:buChar char="w"/>
            </a:pPr>
            <a:r>
              <a:rPr lang="en-US" altLang="ko-KR" dirty="0"/>
              <a:t>then </a:t>
            </a:r>
            <a:r>
              <a:rPr lang="ko-KR" altLang="en-US" dirty="0"/>
              <a:t>없이 </a:t>
            </a:r>
            <a:r>
              <a:rPr lang="en-US" altLang="ko-KR" dirty="0"/>
              <a:t>if-else</a:t>
            </a:r>
          </a:p>
          <a:p>
            <a:pPr marL="466725" lvl="1" indent="-285750">
              <a:buClr>
                <a:srgbClr val="FF0000"/>
              </a:buClr>
              <a:buFont typeface="Wingdings 2" panose="05020102010507070707" pitchFamily="18" charset="2"/>
              <a:buChar char="x"/>
            </a:pPr>
            <a:r>
              <a:rPr lang="en-US" altLang="ko-KR" dirty="0"/>
              <a:t>while </a:t>
            </a:r>
            <a:r>
              <a:rPr lang="ko-KR" altLang="en-US" dirty="0"/>
              <a:t>루프에 속하는 문장 들여쓰기</a:t>
            </a:r>
          </a:p>
          <a:p>
            <a:pPr marL="466725" lvl="1" indent="-285750">
              <a:buClr>
                <a:srgbClr val="FF0000"/>
              </a:buClr>
              <a:buFont typeface="Wingdings 2" panose="05020102010507070707" pitchFamily="18" charset="2"/>
              <a:buChar char="y"/>
            </a:pPr>
            <a:r>
              <a:rPr lang="ko-KR" altLang="en-US" dirty="0"/>
              <a:t>주석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691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97B0B95-1211-4E61-A289-BCFE79A6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B939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en-US" altLang="ko-KR" dirty="0"/>
              <a:t> </a:t>
            </a:r>
            <a:r>
              <a:rPr lang="ko-KR" altLang="en-US" dirty="0"/>
              <a:t>자료구조의 추상 데이터 타입 </a:t>
            </a:r>
          </a:p>
        </p:txBody>
      </p:sp>
    </p:spTree>
    <p:extLst>
      <p:ext uri="{BB962C8B-B14F-4D97-AF65-F5344CB8AC3E}">
        <p14:creationId xmlns:p14="http://schemas.microsoft.com/office/powerpoint/2010/main" val="32034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B939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추상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세세한 부분을 표현하지 않고 전체적인 이미지를 표현한 것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D962BBBB-7E65-4B9A-B67D-2054E7A05C3F}"/>
              </a:ext>
            </a:extLst>
          </p:cNvPr>
          <p:cNvGrpSpPr/>
          <p:nvPr/>
        </p:nvGrpSpPr>
        <p:grpSpPr>
          <a:xfrm>
            <a:off x="478378" y="4788621"/>
            <a:ext cx="5212027" cy="1954786"/>
            <a:chOff x="6740623" y="4710039"/>
            <a:chExt cx="5212027" cy="195478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675"/>
            <a:stretch/>
          </p:blipFill>
          <p:spPr>
            <a:xfrm>
              <a:off x="6740623" y="4710039"/>
              <a:ext cx="5212027" cy="1637061"/>
            </a:xfrm>
            <a:prstGeom prst="rect">
              <a:avLst/>
            </a:prstGeom>
          </p:spPr>
        </p:pic>
        <p:pic>
          <p:nvPicPr>
            <p:cNvPr id="6" name="그림 8">
              <a:extLst>
                <a:ext uri="{FF2B5EF4-FFF2-40B4-BE49-F238E27FC236}">
                  <a16:creationId xmlns:a16="http://schemas.microsoft.com/office/drawing/2014/main" xmlns="" id="{8D806EA0-B175-4FD8-988E-1405DC270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37" r="74742"/>
            <a:stretch/>
          </p:blipFill>
          <p:spPr>
            <a:xfrm>
              <a:off x="6768074" y="6367688"/>
              <a:ext cx="1764196" cy="29713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5A5ECED-200B-4495-AA86-21E272361259}"/>
              </a:ext>
            </a:extLst>
          </p:cNvPr>
          <p:cNvGrpSpPr/>
          <p:nvPr/>
        </p:nvGrpSpPr>
        <p:grpSpPr>
          <a:xfrm>
            <a:off x="304783" y="1755303"/>
            <a:ext cx="8901483" cy="2897833"/>
            <a:chOff x="373944" y="2048419"/>
            <a:chExt cx="8901483" cy="2897833"/>
          </a:xfrm>
        </p:grpSpPr>
        <p:pic>
          <p:nvPicPr>
            <p:cNvPr id="7" name="그림 7">
              <a:extLst>
                <a:ext uri="{FF2B5EF4-FFF2-40B4-BE49-F238E27FC236}">
                  <a16:creationId xmlns:a16="http://schemas.microsoft.com/office/drawing/2014/main" xmlns="" id="{DD37EF72-994C-43A9-88AF-CAD662413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384" y="2065932"/>
              <a:ext cx="5115424" cy="1316073"/>
            </a:xfrm>
            <a:prstGeom prst="rect">
              <a:avLst/>
            </a:prstGeom>
          </p:spPr>
        </p:pic>
        <p:pic>
          <p:nvPicPr>
            <p:cNvPr id="10" name="그림 7">
              <a:extLst>
                <a:ext uri="{FF2B5EF4-FFF2-40B4-BE49-F238E27FC236}">
                  <a16:creationId xmlns:a16="http://schemas.microsoft.com/office/drawing/2014/main" xmlns="" id="{DD9D6FA2-11E4-4B6A-914E-795C29E2E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53520" y="2048419"/>
              <a:ext cx="3321907" cy="1316074"/>
            </a:xfrm>
            <a:prstGeom prst="rect">
              <a:avLst/>
            </a:prstGeom>
          </p:spPr>
        </p:pic>
        <p:pic>
          <p:nvPicPr>
            <p:cNvPr id="11" name="그림 7">
              <a:extLst>
                <a:ext uri="{FF2B5EF4-FFF2-40B4-BE49-F238E27FC236}">
                  <a16:creationId xmlns:a16="http://schemas.microsoft.com/office/drawing/2014/main" xmlns="" id="{F3C3265E-965F-400D-B115-EECE62672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3944" y="3394835"/>
              <a:ext cx="1822108" cy="1316072"/>
            </a:xfrm>
            <a:prstGeom prst="rect">
              <a:avLst/>
            </a:prstGeom>
          </p:spPr>
        </p:pic>
        <p:pic>
          <p:nvPicPr>
            <p:cNvPr id="12" name="그림 7">
              <a:extLst>
                <a:ext uri="{FF2B5EF4-FFF2-40B4-BE49-F238E27FC236}">
                  <a16:creationId xmlns:a16="http://schemas.microsoft.com/office/drawing/2014/main" xmlns="" id="{F4DD5919-D2F6-441C-99BE-DA119E2CD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99050" y="3414155"/>
              <a:ext cx="5115424" cy="1316073"/>
            </a:xfrm>
            <a:prstGeom prst="rect">
              <a:avLst/>
            </a:prstGeom>
          </p:spPr>
        </p:pic>
        <p:pic>
          <p:nvPicPr>
            <p:cNvPr id="13" name="그림 7">
              <a:extLst>
                <a:ext uri="{FF2B5EF4-FFF2-40B4-BE49-F238E27FC236}">
                  <a16:creationId xmlns:a16="http://schemas.microsoft.com/office/drawing/2014/main" xmlns="" id="{DC56A3E3-3C01-4A9B-A7A6-6863FD807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047" r="73171" b="-89"/>
            <a:stretch/>
          </p:blipFill>
          <p:spPr>
            <a:xfrm>
              <a:off x="721000" y="4585068"/>
              <a:ext cx="1584176" cy="361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47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데이터 타입</a:t>
            </a:r>
            <a:r>
              <a:rPr lang="en-US" altLang="ko-KR" dirty="0"/>
              <a:t>: ADT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484784"/>
            <a:ext cx="6621780" cy="42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데이터 타입</a:t>
            </a:r>
            <a:r>
              <a:rPr lang="en-US" altLang="ko-KR" dirty="0"/>
              <a:t>: ADT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세부 사항에서 벗어나 추상적으로 정의한 데이터 타입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어떤 데이터 타입이 </a:t>
            </a:r>
            <a:r>
              <a:rPr lang="ko-KR" altLang="en-US" dirty="0">
                <a:solidFill>
                  <a:srgbClr val="FF0000"/>
                </a:solidFill>
              </a:rPr>
              <a:t>어떤 작업</a:t>
            </a:r>
            <a:r>
              <a:rPr lang="ko-KR" altLang="en-US" dirty="0"/>
              <a:t>으로 </a:t>
            </a:r>
            <a:r>
              <a:rPr lang="ko-KR" altLang="en-US" dirty="0" err="1"/>
              <a:t>이루어지는지만</a:t>
            </a:r>
            <a:r>
              <a:rPr lang="ko-KR" altLang="en-US" dirty="0"/>
              <a:t> 표현한 것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00" y="2276872"/>
            <a:ext cx="91211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3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자료구조 소개</a:t>
            </a:r>
          </a:p>
        </p:txBody>
      </p:sp>
    </p:spTree>
    <p:extLst>
      <p:ext uri="{BB962C8B-B14F-4D97-AF65-F5344CB8AC3E}">
        <p14:creationId xmlns:p14="http://schemas.microsoft.com/office/powerpoint/2010/main" val="34443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데이터 타입</a:t>
            </a:r>
            <a:r>
              <a:rPr lang="en-US" altLang="ko-KR" dirty="0"/>
              <a:t>: ADT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349756"/>
            <a:ext cx="9060180" cy="52654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00131" y="3284984"/>
            <a:ext cx="1800200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유일하지 않다</a:t>
            </a:r>
            <a:endParaRPr lang="ko-KR" altLang="en-US" sz="1600" dirty="0" smtClean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9192344" y="2852936"/>
            <a:ext cx="707787" cy="660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4" idx="1"/>
          </p:cNvCxnSpPr>
          <p:nvPr/>
        </p:nvCxnSpPr>
        <p:spPr>
          <a:xfrm flipH="1">
            <a:off x="9257938" y="3513584"/>
            <a:ext cx="642193" cy="779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65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데이터 타입과 자바 인터페이스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127262"/>
            <a:ext cx="6768752" cy="550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0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데이터 타입과 자바 인터페이스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6"/>
          <a:stretch/>
        </p:blipFill>
        <p:spPr>
          <a:xfrm>
            <a:off x="1055440" y="1556792"/>
            <a:ext cx="9311640" cy="49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3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주요 내용</a:t>
            </a:r>
            <a:endParaRPr lang="en-US" altLang="ko-KR" dirty="0"/>
          </a:p>
          <a:p>
            <a:pPr lvl="1"/>
            <a:r>
              <a:rPr lang="en-US" altLang="ko-KR" dirty="0"/>
              <a:t>01 </a:t>
            </a:r>
            <a:r>
              <a:rPr lang="ko-KR" altLang="en-US" dirty="0"/>
              <a:t>자료구조란 </a:t>
            </a:r>
          </a:p>
          <a:p>
            <a:pPr lvl="1"/>
            <a:r>
              <a:rPr lang="en-US" altLang="ko-KR" dirty="0"/>
              <a:t>02 </a:t>
            </a:r>
            <a:r>
              <a:rPr lang="ko-KR" altLang="en-US" dirty="0"/>
              <a:t>자료구조와 알고리즘 </a:t>
            </a:r>
          </a:p>
          <a:p>
            <a:pPr lvl="1"/>
            <a:r>
              <a:rPr lang="en-US" altLang="ko-KR" dirty="0"/>
              <a:t>03 </a:t>
            </a:r>
            <a:r>
              <a:rPr lang="ko-KR" altLang="en-US" dirty="0"/>
              <a:t>자료구조의 추상 데이터 타입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학습목표</a:t>
            </a:r>
            <a:endParaRPr lang="en-US" altLang="ko-KR" dirty="0"/>
          </a:p>
          <a:p>
            <a:pPr lvl="1"/>
            <a:r>
              <a:rPr lang="ko-KR" altLang="en-US" dirty="0"/>
              <a:t>자료구조의 필요성을 직관적으로 이해하고</a:t>
            </a:r>
            <a:r>
              <a:rPr lang="en-US" altLang="ko-KR" dirty="0"/>
              <a:t>, </a:t>
            </a:r>
            <a:r>
              <a:rPr lang="ko-KR" altLang="en-US" dirty="0"/>
              <a:t>알고리즘과의 관계에 대한 느낌을 갖도록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추상 데이터 타입에 대해 직관적으로 이해한다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94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97B0B95-1211-4E61-A289-BCFE79A6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B9394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r>
              <a:rPr lang="en-US" altLang="ko-KR" dirty="0"/>
              <a:t> </a:t>
            </a:r>
            <a:r>
              <a:rPr lang="ko-KR" altLang="en-US" dirty="0"/>
              <a:t>자료구조란</a:t>
            </a:r>
          </a:p>
        </p:txBody>
      </p:sp>
    </p:spTree>
    <p:extLst>
      <p:ext uri="{BB962C8B-B14F-4D97-AF65-F5344CB8AC3E}">
        <p14:creationId xmlns:p14="http://schemas.microsoft.com/office/powerpoint/2010/main" val="825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자료를 저장</a:t>
            </a:r>
            <a:r>
              <a:rPr lang="en-US" altLang="ko-KR" dirty="0"/>
              <a:t>, </a:t>
            </a:r>
            <a:r>
              <a:rPr lang="ko-KR" altLang="en-US" dirty="0"/>
              <a:t>조직</a:t>
            </a:r>
            <a:r>
              <a:rPr lang="en-US" altLang="ko-KR" dirty="0"/>
              <a:t>, </a:t>
            </a:r>
            <a:r>
              <a:rPr lang="ko-KR" altLang="en-US" dirty="0"/>
              <a:t>관리하는 방법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731006D-91D4-44EE-BDA8-4AB42A41EB32}"/>
              </a:ext>
            </a:extLst>
          </p:cNvPr>
          <p:cNvGrpSpPr/>
          <p:nvPr/>
        </p:nvGrpSpPr>
        <p:grpSpPr>
          <a:xfrm>
            <a:off x="551384" y="2171365"/>
            <a:ext cx="5846966" cy="2251324"/>
            <a:chOff x="551384" y="2171365"/>
            <a:chExt cx="5846966" cy="2251324"/>
          </a:xfrm>
        </p:grpSpPr>
        <p:pic>
          <p:nvPicPr>
            <p:cNvPr id="9" name="그림 5">
              <a:extLst>
                <a:ext uri="{FF2B5EF4-FFF2-40B4-BE49-F238E27FC236}">
                  <a16:creationId xmlns:a16="http://schemas.microsoft.com/office/drawing/2014/main" xmlns="" id="{0BCCF249-C2C3-4B2B-B39E-E31788ECC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938" r="48398"/>
            <a:stretch/>
          </p:blipFill>
          <p:spPr>
            <a:xfrm>
              <a:off x="551384" y="4091231"/>
              <a:ext cx="4536504" cy="331458"/>
            </a:xfrm>
            <a:prstGeom prst="rect">
              <a:avLst/>
            </a:prstGeom>
          </p:spPr>
        </p:pic>
        <p:pic>
          <p:nvPicPr>
            <p:cNvPr id="10" name="Picture 9" descr="A pile of books&#10;&#10;Description automatically generated with low confidence">
              <a:extLst>
                <a:ext uri="{FF2B5EF4-FFF2-40B4-BE49-F238E27FC236}">
                  <a16:creationId xmlns:a16="http://schemas.microsoft.com/office/drawing/2014/main" xmlns="" id="{EC7BD59A-6287-4192-A530-90B7FAEC5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808"/>
            <a:stretch/>
          </p:blipFill>
          <p:spPr>
            <a:xfrm>
              <a:off x="551384" y="2171365"/>
              <a:ext cx="3096344" cy="1833748"/>
            </a:xfrm>
            <a:prstGeom prst="rect">
              <a:avLst/>
            </a:prstGeom>
          </p:spPr>
        </p:pic>
        <p:pic>
          <p:nvPicPr>
            <p:cNvPr id="11" name="Picture 10" descr="A picture containing text, shelf, book, library&#10;&#10;Description automatically generated">
              <a:extLst>
                <a:ext uri="{FF2B5EF4-FFF2-40B4-BE49-F238E27FC236}">
                  <a16:creationId xmlns:a16="http://schemas.microsoft.com/office/drawing/2014/main" xmlns="" id="{48BD181F-6D28-4019-9928-752134FC7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728" y="2207188"/>
              <a:ext cx="2750622" cy="183374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4FB77AD4-3C68-4FA2-A2B7-C27DBD13A71E}"/>
              </a:ext>
            </a:extLst>
          </p:cNvPr>
          <p:cNvGrpSpPr/>
          <p:nvPr/>
        </p:nvGrpSpPr>
        <p:grpSpPr>
          <a:xfrm>
            <a:off x="6719975" y="2204864"/>
            <a:ext cx="4816577" cy="3945820"/>
            <a:chOff x="6719975" y="2204864"/>
            <a:chExt cx="4816577" cy="394582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4068AFA9-92E7-4313-B68F-F87653CB0ED1}"/>
                </a:ext>
              </a:extLst>
            </p:cNvPr>
            <p:cNvGrpSpPr/>
            <p:nvPr/>
          </p:nvGrpSpPr>
          <p:grpSpPr>
            <a:xfrm>
              <a:off x="6719975" y="2204864"/>
              <a:ext cx="3285954" cy="3945820"/>
              <a:chOff x="6719975" y="2204864"/>
              <a:chExt cx="3285954" cy="3945820"/>
            </a:xfrm>
          </p:grpSpPr>
          <p:pic>
            <p:nvPicPr>
              <p:cNvPr id="15" name="Picture 14" descr="A picture containing text, indoor, shop&#10;&#10;Description automatically generated">
                <a:extLst>
                  <a:ext uri="{FF2B5EF4-FFF2-40B4-BE49-F238E27FC236}">
                    <a16:creationId xmlns:a16="http://schemas.microsoft.com/office/drawing/2014/main" xmlns="" id="{6ECD78F4-50A3-410E-B699-AA6EC94CE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500"/>
              <a:stretch/>
            </p:blipFill>
            <p:spPr>
              <a:xfrm>
                <a:off x="6903013" y="2204864"/>
                <a:ext cx="3102916" cy="2066203"/>
              </a:xfrm>
              <a:prstGeom prst="rect">
                <a:avLst/>
              </a:prstGeom>
            </p:spPr>
          </p:pic>
          <p:pic>
            <p:nvPicPr>
              <p:cNvPr id="21" name="그림 12">
                <a:extLst>
                  <a:ext uri="{FF2B5EF4-FFF2-40B4-BE49-F238E27FC236}">
                    <a16:creationId xmlns:a16="http://schemas.microsoft.com/office/drawing/2014/main" xmlns="" id="{5594F90A-192F-4AC5-94E6-2BBE5C289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362" r="72163" b="-2128"/>
              <a:stretch/>
            </p:blipFill>
            <p:spPr>
              <a:xfrm>
                <a:off x="6719975" y="5718636"/>
                <a:ext cx="2448272" cy="432048"/>
              </a:xfrm>
              <a:prstGeom prst="rect">
                <a:avLst/>
              </a:prstGeom>
            </p:spPr>
          </p:pic>
        </p:grpSp>
        <p:pic>
          <p:nvPicPr>
            <p:cNvPr id="24" name="Picture 23" descr="A picture containing text, file, furniture&#10;&#10;Description automatically generated">
              <a:extLst>
                <a:ext uri="{FF2B5EF4-FFF2-40B4-BE49-F238E27FC236}">
                  <a16:creationId xmlns:a16="http://schemas.microsoft.com/office/drawing/2014/main" xmlns="" id="{B1CB4759-3249-496C-90FA-0452FCE5B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6230" y="3605915"/>
              <a:ext cx="2450322" cy="1633548"/>
            </a:xfrm>
            <a:prstGeom prst="ellipse">
              <a:avLst/>
            </a:prstGeom>
          </p:spPr>
        </p:pic>
        <p:pic>
          <p:nvPicPr>
            <p:cNvPr id="28" name="Picture 27" descr="A picture containing text, sign, background&#10;&#10;Description automatically generated">
              <a:extLst>
                <a:ext uri="{FF2B5EF4-FFF2-40B4-BE49-F238E27FC236}">
                  <a16:creationId xmlns:a16="http://schemas.microsoft.com/office/drawing/2014/main" xmlns="" id="{89C85AF9-8824-485C-A054-6F7A3B19A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1948" y="4127425"/>
              <a:ext cx="2614873" cy="1497729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730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문제 해결에 사용할 부품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0" dirty="0"/>
              <a:t>건축물을 만들려면</a:t>
            </a:r>
          </a:p>
          <a:p>
            <a:pPr lvl="1"/>
            <a:r>
              <a:rPr lang="ko-KR" altLang="en-US" dirty="0"/>
              <a:t>건축 재료와 구조 모듈에 대한 이해가 필요하다</a:t>
            </a:r>
          </a:p>
          <a:p>
            <a:pPr lvl="1"/>
            <a:r>
              <a:rPr lang="ko-KR" altLang="en-US" dirty="0"/>
              <a:t>철근</a:t>
            </a:r>
            <a:r>
              <a:rPr lang="en-US" altLang="ko-KR" dirty="0"/>
              <a:t>, </a:t>
            </a:r>
            <a:r>
              <a:rPr lang="ko-KR" altLang="en-US" dirty="0"/>
              <a:t>시멘트</a:t>
            </a:r>
            <a:r>
              <a:rPr lang="en-US" altLang="ko-KR" dirty="0"/>
              <a:t>, </a:t>
            </a:r>
            <a:r>
              <a:rPr lang="ko-KR" altLang="en-US" dirty="0"/>
              <a:t>강화 유리</a:t>
            </a:r>
            <a:r>
              <a:rPr lang="en-US" altLang="ko-KR" dirty="0"/>
              <a:t>, </a:t>
            </a:r>
            <a:r>
              <a:rPr lang="ko-KR" altLang="en-US" dirty="0"/>
              <a:t>벽돌</a:t>
            </a:r>
            <a:r>
              <a:rPr lang="en-US" altLang="ko-KR" dirty="0"/>
              <a:t>, …</a:t>
            </a:r>
          </a:p>
          <a:p>
            <a:pPr lvl="1"/>
            <a:r>
              <a:rPr lang="ko-KR" altLang="en-US" dirty="0"/>
              <a:t>샷시</a:t>
            </a:r>
            <a:r>
              <a:rPr lang="en-US" altLang="ko-KR" dirty="0"/>
              <a:t>, </a:t>
            </a:r>
            <a:r>
              <a:rPr lang="ko-KR" altLang="en-US" dirty="0"/>
              <a:t>철골</a:t>
            </a:r>
            <a:r>
              <a:rPr lang="en-US" altLang="ko-KR" dirty="0"/>
              <a:t>, </a:t>
            </a:r>
            <a:r>
              <a:rPr lang="ko-KR" altLang="en-US" dirty="0"/>
              <a:t>거푸집</a:t>
            </a:r>
            <a:r>
              <a:rPr lang="en-US" altLang="ko-KR" dirty="0"/>
              <a:t>, </a:t>
            </a:r>
            <a:r>
              <a:rPr lang="ko-KR" altLang="en-US" dirty="0"/>
              <a:t>배수 구조</a:t>
            </a:r>
            <a:r>
              <a:rPr lang="en-US" altLang="ko-KR" dirty="0"/>
              <a:t>, </a:t>
            </a:r>
            <a:r>
              <a:rPr lang="ko-KR" altLang="en-US" dirty="0"/>
              <a:t>전기</a:t>
            </a:r>
            <a:r>
              <a:rPr lang="en-US" altLang="ko-KR" dirty="0"/>
              <a:t>/</a:t>
            </a:r>
            <a:r>
              <a:rPr lang="ko-KR" altLang="en-US" dirty="0"/>
              <a:t>인터넷 연결 구조</a:t>
            </a:r>
            <a:r>
              <a:rPr lang="en-US" altLang="ko-KR" dirty="0"/>
              <a:t>, …</a:t>
            </a:r>
          </a:p>
          <a:p>
            <a:pPr lvl="1"/>
            <a:endParaRPr lang="en-US" altLang="ko-KR" dirty="0"/>
          </a:p>
          <a:p>
            <a:r>
              <a:rPr lang="ko-KR" altLang="en-US" b="0" dirty="0"/>
              <a:t>프로그래밍과 문제 해결도</a:t>
            </a:r>
          </a:p>
          <a:p>
            <a:pPr lvl="1"/>
            <a:r>
              <a:rPr lang="ko-KR" altLang="en-US" dirty="0"/>
              <a:t>데이터와 구조 모듈에 대한 이해가 필요하다</a:t>
            </a:r>
          </a:p>
          <a:p>
            <a:pPr lvl="1"/>
            <a:r>
              <a:rPr lang="ko-KR" altLang="en-US" dirty="0"/>
              <a:t>프로그래밍 언어</a:t>
            </a:r>
            <a:r>
              <a:rPr lang="en-US" altLang="ko-KR" dirty="0"/>
              <a:t>,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…</a:t>
            </a:r>
          </a:p>
          <a:p>
            <a:pPr lvl="1"/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스택</a:t>
            </a:r>
            <a:r>
              <a:rPr lang="en-US" altLang="ko-KR" dirty="0"/>
              <a:t>, </a:t>
            </a:r>
            <a:r>
              <a:rPr lang="ko-KR" altLang="en-US" dirty="0"/>
              <a:t>큐</a:t>
            </a:r>
            <a:r>
              <a:rPr lang="en-US" altLang="ko-KR" dirty="0"/>
              <a:t>, </a:t>
            </a:r>
            <a:r>
              <a:rPr lang="ko-KR" altLang="en-US" dirty="0"/>
              <a:t>우선순위 큐</a:t>
            </a:r>
            <a:r>
              <a:rPr lang="en-US" altLang="ko-KR" dirty="0"/>
              <a:t>, </a:t>
            </a:r>
            <a:r>
              <a:rPr lang="ko-KR" altLang="en-US" dirty="0"/>
              <a:t>검색 트리</a:t>
            </a:r>
            <a:r>
              <a:rPr lang="en-US" altLang="ko-KR" dirty="0"/>
              <a:t>, </a:t>
            </a:r>
            <a:r>
              <a:rPr lang="ko-KR" altLang="en-US" dirty="0"/>
              <a:t>해시 테이블</a:t>
            </a:r>
            <a:r>
              <a:rPr lang="en-US" altLang="ko-KR" dirty="0"/>
              <a:t>, </a:t>
            </a:r>
            <a:r>
              <a:rPr lang="ko-KR" altLang="en-US" dirty="0"/>
              <a:t>그래프</a:t>
            </a:r>
            <a:r>
              <a:rPr lang="en-US" altLang="ko-KR" dirty="0"/>
              <a:t>, …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D57C06A-4CA2-4765-BC6A-611E7353259C}"/>
              </a:ext>
            </a:extLst>
          </p:cNvPr>
          <p:cNvGrpSpPr/>
          <p:nvPr/>
        </p:nvGrpSpPr>
        <p:grpSpPr>
          <a:xfrm>
            <a:off x="7462881" y="1268759"/>
            <a:ext cx="3136203" cy="3180090"/>
            <a:chOff x="7104112" y="1393264"/>
            <a:chExt cx="3136203" cy="318009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" t="94996" r="61374" b="-121"/>
            <a:stretch/>
          </p:blipFill>
          <p:spPr>
            <a:xfrm>
              <a:off x="7104112" y="4262221"/>
              <a:ext cx="2955768" cy="3111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855EAB44-14B0-4299-A986-7A88EBCB0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7392" y="1393264"/>
              <a:ext cx="3062923" cy="2827823"/>
            </a:xfrm>
            <a:prstGeom prst="rect">
              <a:avLst/>
            </a:prstGeom>
          </p:spPr>
        </p:pic>
      </p:grpSp>
      <p:grpSp>
        <p:nvGrpSpPr>
          <p:cNvPr id="10" name="그룹 12">
            <a:extLst>
              <a:ext uri="{FF2B5EF4-FFF2-40B4-BE49-F238E27FC236}">
                <a16:creationId xmlns:a16="http://schemas.microsoft.com/office/drawing/2014/main" xmlns="" id="{E920EE5C-E348-4DCA-ACD2-2C0F60EC391D}"/>
              </a:ext>
            </a:extLst>
          </p:cNvPr>
          <p:cNvGrpSpPr/>
          <p:nvPr/>
        </p:nvGrpSpPr>
        <p:grpSpPr>
          <a:xfrm>
            <a:off x="7318865" y="4581128"/>
            <a:ext cx="4033719" cy="2204863"/>
            <a:chOff x="1667280" y="2704392"/>
            <a:chExt cx="3481044" cy="1737380"/>
          </a:xfrm>
        </p:grpSpPr>
        <p:pic>
          <p:nvPicPr>
            <p:cNvPr id="14" name="그림 10">
              <a:extLst>
                <a:ext uri="{FF2B5EF4-FFF2-40B4-BE49-F238E27FC236}">
                  <a16:creationId xmlns:a16="http://schemas.microsoft.com/office/drawing/2014/main" xmlns="" id="{D5F44979-205F-4D2E-97B2-4E593922F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24" t="8689" r="2575" b="25283"/>
            <a:stretch/>
          </p:blipFill>
          <p:spPr>
            <a:xfrm>
              <a:off x="1854803" y="2704392"/>
              <a:ext cx="3293521" cy="1472399"/>
            </a:xfrm>
            <a:prstGeom prst="rect">
              <a:avLst/>
            </a:prstGeom>
          </p:spPr>
        </p:pic>
        <p:pic>
          <p:nvPicPr>
            <p:cNvPr id="15" name="그림 11">
              <a:extLst>
                <a:ext uri="{FF2B5EF4-FFF2-40B4-BE49-F238E27FC236}">
                  <a16:creationId xmlns:a16="http://schemas.microsoft.com/office/drawing/2014/main" xmlns="" id="{23DCF9D6-8193-4E84-9105-F971DE9BE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12" t="93830" r="62941" b="-433"/>
            <a:stretch/>
          </p:blipFill>
          <p:spPr>
            <a:xfrm>
              <a:off x="1667280" y="4203596"/>
              <a:ext cx="2361393" cy="238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8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생각하는 방법을 훈련하는 도구</a:t>
            </a:r>
            <a:endParaRPr lang="en-US" altLang="ko-KR" dirty="0"/>
          </a:p>
          <a:p>
            <a:endParaRPr lang="en-US" altLang="ko-KR" sz="1000" dirty="0"/>
          </a:p>
          <a:p>
            <a:pPr>
              <a:lnSpc>
                <a:spcPct val="130000"/>
              </a:lnSpc>
            </a:pPr>
            <a:r>
              <a:rPr lang="ko-KR" altLang="en-US" dirty="0"/>
              <a:t>자료구조는 그 자체로 중요하다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못지 않게</a:t>
            </a:r>
            <a:r>
              <a:rPr lang="en-US" altLang="ko-KR" dirty="0"/>
              <a:t>, </a:t>
            </a:r>
            <a:r>
              <a:rPr lang="ko-KR" altLang="en-US" dirty="0"/>
              <a:t>생각하는 방법 훈련도 중요하다</a:t>
            </a:r>
          </a:p>
          <a:p>
            <a:pPr lvl="1"/>
            <a:r>
              <a:rPr lang="ko-KR" altLang="en-US" dirty="0"/>
              <a:t>자료구조를 이용해서 문제를 해결하는 과정</a:t>
            </a:r>
          </a:p>
          <a:p>
            <a:pPr lvl="1"/>
            <a:r>
              <a:rPr lang="ko-KR" altLang="en-US" dirty="0"/>
              <a:t>문제 해결 과정에서 논리의 골격이 구성되는 방법</a:t>
            </a:r>
            <a:r>
              <a:rPr lang="en-US" altLang="ko-KR" dirty="0"/>
              <a:t>/</a:t>
            </a:r>
            <a:r>
              <a:rPr lang="ko-KR" altLang="en-US" dirty="0"/>
              <a:t>스타일</a:t>
            </a:r>
          </a:p>
          <a:p>
            <a:pPr lvl="1"/>
            <a:r>
              <a:rPr lang="ko-KR" altLang="en-US" dirty="0"/>
              <a:t>의미의 단위</a:t>
            </a:r>
            <a:r>
              <a:rPr lang="en-US" altLang="ko-KR" dirty="0"/>
              <a:t>(</a:t>
            </a:r>
            <a:r>
              <a:rPr lang="ko-KR" altLang="en-US" dirty="0"/>
              <a:t>의미의 매듭</a:t>
            </a:r>
            <a:r>
              <a:rPr lang="en-US" altLang="ko-KR" dirty="0"/>
              <a:t>)</a:t>
            </a:r>
            <a:r>
              <a:rPr lang="ko-KR" altLang="en-US" dirty="0"/>
              <a:t>를 설정하는 방법</a:t>
            </a:r>
            <a:endParaRPr lang="en-US" altLang="ko-KR" dirty="0"/>
          </a:p>
          <a:p>
            <a:pPr lvl="2"/>
            <a:endParaRPr lang="en-US" altLang="ko-KR" sz="900" dirty="0"/>
          </a:p>
          <a:p>
            <a:r>
              <a:rPr lang="ko-KR" altLang="en-US" dirty="0"/>
              <a:t>이 책에서 다루는 내용</a:t>
            </a:r>
            <a:endParaRPr lang="en-US" altLang="ko-KR" dirty="0"/>
          </a:p>
          <a:p>
            <a:pPr lvl="2"/>
            <a:endParaRPr lang="ko-KR" altLang="en-US" dirty="0"/>
          </a:p>
          <a:p>
            <a:pPr lvl="2"/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5"/>
          <a:stretch/>
        </p:blipFill>
        <p:spPr>
          <a:xfrm>
            <a:off x="6240016" y="908720"/>
            <a:ext cx="5269951" cy="32977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48A7AEC-3F7A-4944-BD4C-FF4BAE4EF2E4}"/>
              </a:ext>
            </a:extLst>
          </p:cNvPr>
          <p:cNvGrpSpPr/>
          <p:nvPr/>
        </p:nvGrpSpPr>
        <p:grpSpPr>
          <a:xfrm>
            <a:off x="6240016" y="4686925"/>
            <a:ext cx="3978556" cy="2020767"/>
            <a:chOff x="5951984" y="1254726"/>
            <a:chExt cx="3978556" cy="2020767"/>
          </a:xfrm>
        </p:grpSpPr>
        <p:pic>
          <p:nvPicPr>
            <p:cNvPr id="8" name="그림 5">
              <a:extLst>
                <a:ext uri="{FF2B5EF4-FFF2-40B4-BE49-F238E27FC236}">
                  <a16:creationId xmlns:a16="http://schemas.microsoft.com/office/drawing/2014/main" xmlns="" id="{8E0DB747-53EF-4679-B711-E54F84EF9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761" r="49554"/>
            <a:stretch/>
          </p:blipFill>
          <p:spPr>
            <a:xfrm>
              <a:off x="5951984" y="2864255"/>
              <a:ext cx="3456384" cy="411238"/>
            </a:xfrm>
            <a:prstGeom prst="rect">
              <a:avLst/>
            </a:prstGeom>
          </p:spPr>
        </p:pic>
        <p:pic>
          <p:nvPicPr>
            <p:cNvPr id="9" name="그림 5">
              <a:extLst>
                <a:ext uri="{FF2B5EF4-FFF2-40B4-BE49-F238E27FC236}">
                  <a16:creationId xmlns:a16="http://schemas.microsoft.com/office/drawing/2014/main" xmlns="" id="{D493725E-004C-41E5-85C1-836C597E8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" t="5704" r="3312" b="13479"/>
            <a:stretch/>
          </p:blipFill>
          <p:spPr>
            <a:xfrm>
              <a:off x="6114116" y="1254726"/>
              <a:ext cx="3816424" cy="1599124"/>
            </a:xfrm>
            <a:prstGeom prst="rect">
              <a:avLst/>
            </a:prstGeom>
          </p:spPr>
        </p:pic>
      </p:grpSp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42F14368-D54D-46F3-B796-D7C4525FA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965" y="4620171"/>
            <a:ext cx="1644643" cy="222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rgbClr val="2159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자료구조</a:t>
            </a:r>
            <a:endParaRPr lang="en-US" altLang="ko-KR" sz="1600" dirty="0">
              <a:solidFill>
                <a:srgbClr val="2159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lvl="1" indent="-182563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리스트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lvl="1" indent="-182563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스택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lvl="1" indent="-182563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lvl="1" indent="-182563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힙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lvl="1" indent="-182563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트리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lvl="1" indent="-182563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해시 테이블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2563" lvl="1" indent="-182563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xmlns="" id="{FBA05166-619C-4A8F-A253-AC9067E31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384" y="4620170"/>
            <a:ext cx="1763240" cy="208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ko-KR" altLang="en-US" sz="1600" dirty="0">
                <a:solidFill>
                  <a:srgbClr val="2159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생각하는 방법</a:t>
            </a:r>
            <a:endParaRPr lang="en-US" altLang="ko-KR" sz="1600" dirty="0">
              <a:solidFill>
                <a:srgbClr val="2159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3525" lvl="1" indent="-171450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3525" lvl="1" indent="-171450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추상화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3525" lvl="1" indent="-171450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3525" lvl="1" indent="-171450">
              <a:buClr>
                <a:schemeClr val="accent5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5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 종류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38062F-2F1E-4996-B440-045F73E1C2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052736"/>
            <a:ext cx="8116014" cy="553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자료구조 종류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97DD2F-0FE0-491B-9534-871E5BB9B1E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268760"/>
            <a:ext cx="7632848" cy="531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350</Words>
  <Application>Microsoft Office PowerPoint</Application>
  <PresentationFormat>와이드스크린</PresentationFormat>
  <Paragraphs>94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YDVYMjOStd12</vt:lpstr>
      <vt:lpstr>Wingdings</vt:lpstr>
      <vt:lpstr>Verdana</vt:lpstr>
      <vt:lpstr>HY헤드라인M</vt:lpstr>
      <vt:lpstr>HY견명조</vt:lpstr>
      <vt:lpstr>Times New Roman</vt:lpstr>
      <vt:lpstr>맑은 고딕</vt:lpstr>
      <vt:lpstr>Wingdings 2</vt:lpstr>
      <vt:lpstr>HY견고딕</vt:lpstr>
      <vt:lpstr>Arial</vt:lpstr>
      <vt:lpstr>1_Office 테마</vt:lpstr>
      <vt:lpstr>PowerPoint 프레젠테이션</vt:lpstr>
      <vt:lpstr>1장. 자료구조 소개</vt:lpstr>
      <vt:lpstr>Contents</vt:lpstr>
      <vt:lpstr>01 자료구조란</vt:lpstr>
      <vt:lpstr>자료구조란</vt:lpstr>
      <vt:lpstr>자료구조란</vt:lpstr>
      <vt:lpstr>자료구조란</vt:lpstr>
      <vt:lpstr>자료구조 종류</vt:lpstr>
      <vt:lpstr>자료구조 종류</vt:lpstr>
      <vt:lpstr>자료구조 종류</vt:lpstr>
      <vt:lpstr>02 자료구조와 알고리즘</vt:lpstr>
      <vt:lpstr>자료구조와 알고리즘의 관계</vt:lpstr>
      <vt:lpstr>알고리즘 표기법</vt:lpstr>
      <vt:lpstr>일반적인 알고리즘 표기법</vt:lpstr>
      <vt:lpstr>이 책에서 사용하는 알고리즘 표기법</vt:lpstr>
      <vt:lpstr>03 자료구조의 추상 데이터 타입 </vt:lpstr>
      <vt:lpstr>추상</vt:lpstr>
      <vt:lpstr>추상 데이터 타입: ADT</vt:lpstr>
      <vt:lpstr>추상 데이터 타입: ADT</vt:lpstr>
      <vt:lpstr>추상 데이터 타입: ADT</vt:lpstr>
      <vt:lpstr>추상 데이터 타입과 자바 인터페이스</vt:lpstr>
      <vt:lpstr>추상 데이터 타입과 자바 인터페이스</vt:lpstr>
      <vt:lpstr>PowerPoint 프레젠테이션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brmoon</cp:lastModifiedBy>
  <cp:revision>204</cp:revision>
  <dcterms:created xsi:type="dcterms:W3CDTF">2006-10-05T04:04:58Z</dcterms:created>
  <dcterms:modified xsi:type="dcterms:W3CDTF">2022-02-13T17:50:03Z</dcterms:modified>
</cp:coreProperties>
</file>